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827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2020065 Shridhar Sharma" userId="38e04557-9d97-48e3-a5b0-f45f9136e3c5" providerId="ADAL" clId="{50C2CB35-074F-4AC2-877E-2C07628FE8E4}"/>
    <pc:docChg chg="modSld">
      <pc:chgData name="IMT2020065 Shridhar Sharma" userId="38e04557-9d97-48e3-a5b0-f45f9136e3c5" providerId="ADAL" clId="{50C2CB35-074F-4AC2-877E-2C07628FE8E4}" dt="2023-08-21T07:21:32.633" v="0" actId="1037"/>
      <pc:docMkLst>
        <pc:docMk/>
      </pc:docMkLst>
      <pc:sldChg chg="modSp mod">
        <pc:chgData name="IMT2020065 Shridhar Sharma" userId="38e04557-9d97-48e3-a5b0-f45f9136e3c5" providerId="ADAL" clId="{50C2CB35-074F-4AC2-877E-2C07628FE8E4}" dt="2023-08-21T07:21:32.633" v="0" actId="1037"/>
        <pc:sldMkLst>
          <pc:docMk/>
          <pc:sldMk cId="0" sldId="269"/>
        </pc:sldMkLst>
        <pc:picChg chg="mod">
          <ac:chgData name="IMT2020065 Shridhar Sharma" userId="38e04557-9d97-48e3-a5b0-f45f9136e3c5" providerId="ADAL" clId="{50C2CB35-074F-4AC2-877E-2C07628FE8E4}" dt="2023-08-21T07:21:32.633" v="0" actId="1037"/>
          <ac:picMkLst>
            <pc:docMk/>
            <pc:sldMk cId="0" sldId="269"/>
            <ac:picMk id="24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118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119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4273296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sz="8800" cap="none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idx="1"/>
          </p:nvPr>
        </p:nvSpPr>
        <p:spPr>
          <a:xfrm>
            <a:off x="4273296" y="3200400"/>
            <a:ext cx="16306801" cy="8991600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/>
          </a:bodyPr>
          <a:lstStyle>
            <a:lvl1pPr defTabSz="914306">
              <a:defRPr sz="28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sz="8800" cap="none">
                <a:solidFill>
                  <a:srgbClr val="CCC1D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3950" indent="-666750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54479" indent="-640079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79" indent="-640079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68879" indent="-640079" defTabSz="914400">
              <a:spcBef>
                <a:spcPts val="1300"/>
              </a:spcBef>
              <a:buSzPct val="100000"/>
              <a:buFont typeface="Arial"/>
              <a:buChar char="»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17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306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775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6"/>
          <p:cNvSpPr/>
          <p:nvPr/>
        </p:nvSpPr>
        <p:spPr>
          <a:xfrm>
            <a:off x="3048000" y="11942064"/>
            <a:ext cx="18288000" cy="1773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139" name="Rectangle 9"/>
          <p:cNvSpPr/>
          <p:nvPr/>
        </p:nvSpPr>
        <p:spPr>
          <a:xfrm>
            <a:off x="3029711" y="12106656"/>
            <a:ext cx="4498849" cy="1426465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140" name="Rectangle 10"/>
          <p:cNvSpPr/>
          <p:nvPr/>
        </p:nvSpPr>
        <p:spPr>
          <a:xfrm>
            <a:off x="7766304" y="12088368"/>
            <a:ext cx="13569696" cy="1426465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7772400" y="8077202"/>
            <a:ext cx="12954000" cy="3657601"/>
          </a:xfrm>
          <a:prstGeom prst="rect">
            <a:avLst/>
          </a:prstGeom>
        </p:spPr>
        <p:txBody>
          <a:bodyPr lIns="91429" tIns="91429" rIns="91429" bIns="91429" anchor="b"/>
          <a:lstStyle>
            <a:lvl1pPr algn="l" defTabSz="1828800">
              <a:defRPr sz="8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72400" y="12100073"/>
            <a:ext cx="13411200" cy="1371601"/>
          </a:xfrm>
          <a:prstGeom prst="rect">
            <a:avLst/>
          </a:prstGeom>
        </p:spPr>
        <p:txBody>
          <a:bodyPr lIns="91429" tIns="91429" rIns="91429" bIns="91429"/>
          <a:lstStyle>
            <a:lvl1pPr marL="0" indent="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153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305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457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61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601681" y="54991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/>
          </a:bodyPr>
          <a:lstStyle>
            <a:lvl1pPr defTabSz="914306">
              <a:defRPr sz="2800" b="1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151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152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4267201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sz="8800" cap="none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67200" y="3179134"/>
            <a:ext cx="7772400" cy="9144001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/>
          </a:bodyPr>
          <a:lstStyle>
            <a:lvl1pPr defTabSz="914306">
              <a:defRPr sz="2800" b="1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17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</a:t>
            </a:r>
            <a:br/>
            <a:r>
              <a:t>	NON-LINEAR MODELS AND REGULARIZATION</a:t>
            </a:r>
          </a:p>
        </p:txBody>
      </p:sp>
      <p:sp>
        <p:nvSpPr>
          <p:cNvPr id="172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07" y="142651"/>
            <a:ext cx="12836648" cy="1060548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ading: B6 Section 4.7"/>
          <p:cNvSpPr txBox="1"/>
          <p:nvPr/>
        </p:nvSpPr>
        <p:spPr>
          <a:xfrm>
            <a:off x="17628342" y="446406"/>
            <a:ext cx="590464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Reading: B6 Section 4.7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6" y="10898889"/>
            <a:ext cx="13433130" cy="2031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</a:t>
            </a:r>
            <a:br/>
            <a:r>
              <a:t>	MODEL SELECTION: REGULARIZATION</a:t>
            </a:r>
          </a:p>
        </p:txBody>
      </p:sp>
      <p:sp>
        <p:nvSpPr>
          <p:cNvPr id="230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Approach 2: regularization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23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4038600"/>
            <a:ext cx="15925800" cy="5638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extBox 5"/>
          <p:cNvSpPr txBox="1"/>
          <p:nvPr/>
        </p:nvSpPr>
        <p:spPr>
          <a:xfrm>
            <a:off x="13828128" y="165830"/>
            <a:ext cx="6803252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Control Rod: Regularization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r>
              <a:t>Constrained VS unconstrained cost fn.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40" name="TextBox 11"/>
          <p:cNvSpPr txBox="1"/>
          <p:nvPr/>
        </p:nvSpPr>
        <p:spPr>
          <a:xfrm>
            <a:off x="14530758" y="3171103"/>
            <a:ext cx="4700608" cy="678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Constrained minimization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Equation"/>
              <p:cNvSpPr txBox="1"/>
              <p:nvPr/>
            </p:nvSpPr>
            <p:spPr>
              <a:xfrm>
                <a:off x="14555412" y="4105987"/>
                <a:ext cx="6470887" cy="17989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Upp>
                        <m:limUp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4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5412" y="4105987"/>
                <a:ext cx="6470887" cy="1798918"/>
              </a:xfrm>
              <a:prstGeom prst="rect">
                <a:avLst/>
              </a:prstGeom>
              <a:blipFill>
                <a:blip r:embed="rId2"/>
                <a:stretch>
                  <a:fillRect r="-829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Equation"/>
              <p:cNvSpPr txBox="1"/>
              <p:nvPr/>
            </p:nvSpPr>
            <p:spPr>
              <a:xfrm>
                <a:off x="15233970" y="5914358"/>
                <a:ext cx="3294184" cy="149032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000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4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3970" y="5914358"/>
                <a:ext cx="3294184" cy="1490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Reading: B1 - 5.3, 5.4, 5.5, 5.7"/>
          <p:cNvSpPr txBox="1"/>
          <p:nvPr/>
        </p:nvSpPr>
        <p:spPr>
          <a:xfrm>
            <a:off x="15783233" y="280529"/>
            <a:ext cx="722518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Reading: B1 - 5.3, 5.4, 5.5, 5.7</a:t>
            </a:r>
          </a:p>
        </p:txBody>
      </p:sp>
      <p:sp>
        <p:nvSpPr>
          <p:cNvPr id="244" name="Constrained optimisation…"/>
          <p:cNvSpPr txBox="1"/>
          <p:nvPr/>
        </p:nvSpPr>
        <p:spPr>
          <a:xfrm>
            <a:off x="16108019" y="7925716"/>
            <a:ext cx="657561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 Constrained optimisation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One inequality constraint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718" y="2946400"/>
            <a:ext cx="11531601" cy="1064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r>
              <a:t>Lagrangian - Regularised regression</a:t>
            </a:r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5" y="8030051"/>
            <a:ext cx="15259071" cy="513218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Box 11"/>
          <p:cNvSpPr txBox="1"/>
          <p:nvPr/>
        </p:nvSpPr>
        <p:spPr>
          <a:xfrm>
            <a:off x="14530758" y="3171103"/>
            <a:ext cx="4700608" cy="678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Constrained minimization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Equation"/>
              <p:cNvSpPr txBox="1"/>
              <p:nvPr/>
            </p:nvSpPr>
            <p:spPr>
              <a:xfrm>
                <a:off x="14555412" y="4105987"/>
                <a:ext cx="6470887" cy="17989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Upp>
                        <m:limUp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5412" y="4105987"/>
                <a:ext cx="6470887" cy="1798918"/>
              </a:xfrm>
              <a:prstGeom prst="rect">
                <a:avLst/>
              </a:prstGeom>
              <a:blipFill>
                <a:blip r:embed="rId3"/>
                <a:stretch>
                  <a:fillRect r="-829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Equation"/>
              <p:cNvSpPr txBox="1"/>
              <p:nvPr/>
            </p:nvSpPr>
            <p:spPr>
              <a:xfrm>
                <a:off x="15233970" y="5914358"/>
                <a:ext cx="3294184" cy="149032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000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5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3970" y="5914358"/>
                <a:ext cx="3294184" cy="1490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Equation"/>
              <p:cNvSpPr txBox="1"/>
              <p:nvPr/>
            </p:nvSpPr>
            <p:spPr>
              <a:xfrm>
                <a:off x="2052020" y="5914358"/>
                <a:ext cx="9868067" cy="188728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Upp>
                        <m:limUp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Low>
                        <m:limLow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sSubSup>
                        <m:sSub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20" y="5914358"/>
                <a:ext cx="9868067" cy="1887284"/>
              </a:xfrm>
              <a:prstGeom prst="rect">
                <a:avLst/>
              </a:prstGeom>
              <a:blipFill>
                <a:blip r:embed="rId5"/>
                <a:stretch>
                  <a:fillRect r="-111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Reading: B1 - 5.3, 5.4, 5.5, 5.7"/>
          <p:cNvSpPr txBox="1"/>
          <p:nvPr/>
        </p:nvSpPr>
        <p:spPr>
          <a:xfrm>
            <a:off x="15783233" y="280529"/>
            <a:ext cx="722518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Reading: B1 - 5.3, 5.4, 5.5, 5.7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5" name="Equation"/>
              <p:cNvSpPr txBox="1"/>
              <p:nvPr/>
            </p:nvSpPr>
            <p:spPr>
              <a:xfrm>
                <a:off x="2075717" y="3262757"/>
                <a:ext cx="10567861" cy="18872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Upp>
                        <m:limUp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Low>
                        <m:limLow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717" y="3262757"/>
                <a:ext cx="10567861" cy="1887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7"/>
          <a:srcRect l="34685" r="34068"/>
          <a:stretch>
            <a:fillRect/>
          </a:stretch>
        </p:blipFill>
        <p:spPr>
          <a:xfrm>
            <a:off x="15913085" y="7593725"/>
            <a:ext cx="4186120" cy="5487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 advAuto="0"/>
      <p:bldP spid="255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gularized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Regularized regression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0" name="Equation"/>
              <p:cNvSpPr txBox="1"/>
              <p:nvPr/>
            </p:nvSpPr>
            <p:spPr>
              <a:xfrm>
                <a:off x="12814637" y="9611576"/>
                <a:ext cx="6536541" cy="7908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000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637" y="9611576"/>
                <a:ext cx="6536541" cy="790899"/>
              </a:xfrm>
              <a:prstGeom prst="rect">
                <a:avLst/>
              </a:prstGeom>
              <a:blipFill>
                <a:blip r:embed="rId2"/>
                <a:stretch>
                  <a:fillRect r="-9888" b="-697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1" name="Equation"/>
              <p:cNvSpPr txBox="1"/>
              <p:nvPr/>
            </p:nvSpPr>
            <p:spPr>
              <a:xfrm>
                <a:off x="4900972" y="9611576"/>
                <a:ext cx="4942197" cy="7908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000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972" y="9611576"/>
                <a:ext cx="4942197" cy="790899"/>
              </a:xfrm>
              <a:prstGeom prst="rect">
                <a:avLst/>
              </a:prstGeom>
              <a:blipFill>
                <a:blip r:embed="rId3"/>
                <a:stretch>
                  <a:fillRect r="-12947" b="-697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Equation"/>
              <p:cNvSpPr txBox="1"/>
              <p:nvPr/>
            </p:nvSpPr>
            <p:spPr>
              <a:xfrm>
                <a:off x="12715578" y="3830496"/>
                <a:ext cx="9868067" cy="18872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Upp>
                        <m:limUp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Low>
                        <m:limLow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sSubSup>
                        <m:sSub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5578" y="3830496"/>
                <a:ext cx="9868067" cy="1887285"/>
              </a:xfrm>
              <a:prstGeom prst="rect">
                <a:avLst/>
              </a:prstGeom>
              <a:blipFill>
                <a:blip r:embed="rId4"/>
                <a:stretch>
                  <a:fillRect r="-111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3" name="Equation"/>
              <p:cNvSpPr txBox="1"/>
              <p:nvPr/>
            </p:nvSpPr>
            <p:spPr>
              <a:xfrm>
                <a:off x="12703374" y="5763677"/>
                <a:ext cx="10319015" cy="1354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374" y="5763677"/>
                <a:ext cx="10319015" cy="1354456"/>
              </a:xfrm>
              <a:prstGeom prst="rect">
                <a:avLst/>
              </a:prstGeom>
              <a:blipFill>
                <a:blip r:embed="rId5"/>
                <a:stretch>
                  <a:fillRect r="-9155" b="-67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4" name="Equation"/>
              <p:cNvSpPr txBox="1"/>
              <p:nvPr/>
            </p:nvSpPr>
            <p:spPr>
              <a:xfrm>
                <a:off x="12645685" y="7937617"/>
                <a:ext cx="7485363" cy="6595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5000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6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5685" y="7937617"/>
                <a:ext cx="7485363" cy="659531"/>
              </a:xfrm>
              <a:prstGeom prst="rect">
                <a:avLst/>
              </a:prstGeom>
              <a:blipFill>
                <a:blip r:embed="rId6"/>
                <a:stretch>
                  <a:fillRect r="-7980" b="-129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5" name="Equation"/>
              <p:cNvSpPr txBox="1"/>
              <p:nvPr/>
            </p:nvSpPr>
            <p:spPr>
              <a:xfrm>
                <a:off x="3068452" y="5764312"/>
                <a:ext cx="7348777" cy="13531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452" y="5764312"/>
                <a:ext cx="7348777" cy="1353186"/>
              </a:xfrm>
              <a:prstGeom prst="rect">
                <a:avLst/>
              </a:prstGeom>
              <a:blipFill>
                <a:blip r:embed="rId7"/>
                <a:stretch>
                  <a:fillRect r="-9453" b="-54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Equation"/>
              <p:cNvSpPr txBox="1"/>
              <p:nvPr/>
            </p:nvSpPr>
            <p:spPr>
              <a:xfrm>
                <a:off x="4369765" y="7937617"/>
                <a:ext cx="5461547" cy="6595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5000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765" y="7937617"/>
                <a:ext cx="5461547" cy="659531"/>
              </a:xfrm>
              <a:prstGeom prst="rect">
                <a:avLst/>
              </a:prstGeom>
              <a:blipFill>
                <a:blip r:embed="rId8"/>
                <a:stretch>
                  <a:fillRect r="-8147" b="-129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7" name="Equation"/>
              <p:cNvSpPr txBox="1"/>
              <p:nvPr/>
            </p:nvSpPr>
            <p:spPr>
              <a:xfrm>
                <a:off x="3206918" y="3875130"/>
                <a:ext cx="6440408" cy="17989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Upp>
                        <m:limUp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918" y="3875130"/>
                <a:ext cx="6440408" cy="1798918"/>
              </a:xfrm>
              <a:prstGeom prst="rect">
                <a:avLst/>
              </a:prstGeom>
              <a:blipFill>
                <a:blip r:embed="rId9"/>
                <a:stretch>
                  <a:fillRect r="-76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Hyperparameter"/>
          <p:cNvSpPr txBox="1"/>
          <p:nvPr/>
        </p:nvSpPr>
        <p:spPr>
          <a:xfrm>
            <a:off x="15720432" y="11295269"/>
            <a:ext cx="428489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Hyperparameter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9" name="Equation"/>
              <p:cNvSpPr txBox="1"/>
              <p:nvPr/>
            </p:nvSpPr>
            <p:spPr>
              <a:xfrm>
                <a:off x="14894962" y="11487674"/>
                <a:ext cx="281306" cy="4406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962" y="11487674"/>
                <a:ext cx="281306" cy="440691"/>
              </a:xfrm>
              <a:prstGeom prst="rect">
                <a:avLst/>
              </a:prstGeom>
              <a:blipFill>
                <a:blip r:embed="rId10"/>
                <a:stretch>
                  <a:fillRect r="-14894" b="-369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r>
              <a:t>L1 regularisation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27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" y="8030051"/>
            <a:ext cx="15259071" cy="513218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extBox 11"/>
          <p:cNvSpPr txBox="1"/>
          <p:nvPr/>
        </p:nvSpPr>
        <p:spPr>
          <a:xfrm>
            <a:off x="14530758" y="3171103"/>
            <a:ext cx="4700608" cy="678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Constrained minimization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Equation"/>
              <p:cNvSpPr txBox="1"/>
              <p:nvPr/>
            </p:nvSpPr>
            <p:spPr>
              <a:xfrm>
                <a:off x="14555412" y="4105987"/>
                <a:ext cx="6470887" cy="17989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Upp>
                        <m:limUp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5412" y="4105987"/>
                <a:ext cx="6470887" cy="1798918"/>
              </a:xfrm>
              <a:prstGeom prst="rect">
                <a:avLst/>
              </a:prstGeom>
              <a:blipFill>
                <a:blip r:embed="rId3"/>
                <a:stretch>
                  <a:fillRect r="-829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6" name="Equation"/>
              <p:cNvSpPr txBox="1"/>
              <p:nvPr/>
            </p:nvSpPr>
            <p:spPr>
              <a:xfrm>
                <a:off x="15233970" y="5914358"/>
                <a:ext cx="3294184" cy="149032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5000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3970" y="5914358"/>
                <a:ext cx="3294184" cy="1490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" name="Reading: B1 - 5.3, 5.4, 5.5, 5.7"/>
          <p:cNvSpPr txBox="1"/>
          <p:nvPr/>
        </p:nvSpPr>
        <p:spPr>
          <a:xfrm>
            <a:off x="15783233" y="280529"/>
            <a:ext cx="722518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Reading: B1 - 5.3, 5.4, 5.5, 5.7</a:t>
            </a:r>
          </a:p>
        </p:txBody>
      </p:sp>
      <p:sp>
        <p:nvSpPr>
          <p:cNvPr id="278" name="Constrained optimisation…"/>
          <p:cNvSpPr txBox="1"/>
          <p:nvPr/>
        </p:nvSpPr>
        <p:spPr>
          <a:xfrm>
            <a:off x="16108019" y="7925716"/>
            <a:ext cx="657561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 Constrained optimisation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One inequality constraint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Equation"/>
              <p:cNvSpPr txBox="1"/>
              <p:nvPr/>
            </p:nvSpPr>
            <p:spPr>
              <a:xfrm>
                <a:off x="2075717" y="3262757"/>
                <a:ext cx="10567861" cy="18872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Upp>
                        <m:limUp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000" i="1">
                                  <a:solidFill>
                                    <a:srgbClr val="52525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limLow>
                        <m:limLow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sz="5000">
                  <a:solidFill>
                    <a:srgbClr val="535353"/>
                  </a:solidFill>
                </a:endParaRPr>
              </a:p>
            </p:txBody>
          </p:sp>
        </mc:Choice>
        <mc:Fallback>
          <p:sp>
            <p:nvSpPr>
              <p:cNvPr id="2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717" y="3262757"/>
                <a:ext cx="10567861" cy="18872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q = 1,…"/>
          <p:cNvSpPr txBox="1"/>
          <p:nvPr/>
        </p:nvSpPr>
        <p:spPr>
          <a:xfrm>
            <a:off x="2828028" y="5861049"/>
            <a:ext cx="6832155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 = 1, </a:t>
            </a:r>
          </a:p>
          <a:p>
            <a:pPr>
              <a:defRPr sz="4000"/>
            </a:pPr>
            <a:r>
              <a:t>LASSO: Least absolute</a:t>
            </a:r>
          </a:p>
          <a:p>
            <a:pPr>
              <a:defRPr sz="4000"/>
            </a:pPr>
            <a:r>
              <a:t>Shrinkage and selection operator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 advAuto="0"/>
      <p:bldP spid="280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Visualizing constraints</a:t>
            </a:r>
          </a:p>
        </p:txBody>
      </p:sp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28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175000"/>
            <a:ext cx="179832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as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aphicFrame>
        <p:nvGraphicFramePr>
          <p:cNvPr id="177" name="Table"/>
          <p:cNvGraphicFramePr/>
          <p:nvPr/>
        </p:nvGraphicFramePr>
        <p:xfrm>
          <a:off x="3049518" y="4006850"/>
          <a:ext cx="10921998" cy="8851899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3640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0633">
                <a:tc>
                  <a:txBody>
                    <a:bodyPr/>
                    <a:lstStyle/>
                    <a:p>
                      <a:pPr>
                        <a:defRPr sz="50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continuous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discrete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Supervised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Regression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Classification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Unsupervised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Dimensionality reduction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Clustering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" name="Rectangle"/>
          <p:cNvSpPr/>
          <p:nvPr/>
        </p:nvSpPr>
        <p:spPr>
          <a:xfrm>
            <a:off x="15190258" y="9060399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Linear Model"/>
          <p:cNvSpPr txBox="1"/>
          <p:nvPr/>
        </p:nvSpPr>
        <p:spPr>
          <a:xfrm>
            <a:off x="16072677" y="9062351"/>
            <a:ext cx="33931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Linear Model</a:t>
            </a:r>
          </a:p>
        </p:txBody>
      </p:sp>
      <p:sp>
        <p:nvSpPr>
          <p:cNvPr id="180" name="Rectangle"/>
          <p:cNvSpPr/>
          <p:nvPr/>
        </p:nvSpPr>
        <p:spPr>
          <a:xfrm>
            <a:off x="15190258" y="7924088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Non-linear Model"/>
          <p:cNvSpPr txBox="1"/>
          <p:nvPr/>
        </p:nvSpPr>
        <p:spPr>
          <a:xfrm>
            <a:off x="15490077" y="7926040"/>
            <a:ext cx="45583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Non-linear Model</a:t>
            </a:r>
          </a:p>
        </p:txBody>
      </p:sp>
      <p:sp>
        <p:nvSpPr>
          <p:cNvPr id="182" name="Rectangle"/>
          <p:cNvSpPr/>
          <p:nvPr/>
        </p:nvSpPr>
        <p:spPr>
          <a:xfrm>
            <a:off x="15190258" y="6240999"/>
            <a:ext cx="5651569" cy="137618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Hierarchical,…"/>
          <p:cNvSpPr txBox="1"/>
          <p:nvPr/>
        </p:nvSpPr>
        <p:spPr>
          <a:xfrm>
            <a:off x="15490077" y="6154390"/>
            <a:ext cx="455837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Hierarchical, </a:t>
            </a:r>
          </a:p>
          <a:p>
            <a:r>
              <a:t>Non-linear Model</a:t>
            </a:r>
          </a:p>
        </p:txBody>
      </p:sp>
      <p:sp>
        <p:nvSpPr>
          <p:cNvPr id="184" name="Solutions"/>
          <p:cNvSpPr txBox="1"/>
          <p:nvPr/>
        </p:nvSpPr>
        <p:spPr>
          <a:xfrm>
            <a:off x="16358300" y="5106640"/>
            <a:ext cx="237834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Solutions</a:t>
            </a:r>
          </a:p>
        </p:txBody>
      </p:sp>
      <p:sp>
        <p:nvSpPr>
          <p:cNvPr id="185" name="Deep NN"/>
          <p:cNvSpPr txBox="1"/>
          <p:nvPr/>
        </p:nvSpPr>
        <p:spPr>
          <a:xfrm>
            <a:off x="21101543" y="6184585"/>
            <a:ext cx="2671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Deep NN</a:t>
            </a:r>
          </a:p>
        </p:txBody>
      </p:sp>
      <p:sp>
        <p:nvSpPr>
          <p:cNvPr id="186" name="K-means"/>
          <p:cNvSpPr txBox="1"/>
          <p:nvPr/>
        </p:nvSpPr>
        <p:spPr>
          <a:xfrm>
            <a:off x="11517172" y="11816714"/>
            <a:ext cx="182359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r>
              <a:t>K-means</a:t>
            </a:r>
          </a:p>
        </p:txBody>
      </p:sp>
      <p:sp>
        <p:nvSpPr>
          <p:cNvPr id="187" name="PCA"/>
          <p:cNvSpPr txBox="1"/>
          <p:nvPr/>
        </p:nvSpPr>
        <p:spPr>
          <a:xfrm>
            <a:off x="8272521" y="12109591"/>
            <a:ext cx="107870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r>
              <a:t>PCA</a:t>
            </a:r>
          </a:p>
        </p:txBody>
      </p:sp>
      <p:sp>
        <p:nvSpPr>
          <p:cNvPr id="188" name="k-NN"/>
          <p:cNvSpPr txBox="1"/>
          <p:nvPr/>
        </p:nvSpPr>
        <p:spPr>
          <a:xfrm>
            <a:off x="11561638" y="8863131"/>
            <a:ext cx="127342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r>
              <a:t>k-NN</a:t>
            </a:r>
          </a:p>
        </p:txBody>
      </p:sp>
      <p:sp>
        <p:nvSpPr>
          <p:cNvPr id="189" name="Bayes, Logistic"/>
          <p:cNvSpPr txBox="1"/>
          <p:nvPr/>
        </p:nvSpPr>
        <p:spPr>
          <a:xfrm>
            <a:off x="10991684" y="7189175"/>
            <a:ext cx="287456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r>
              <a:t>Bayes, Logistic</a:t>
            </a:r>
          </a:p>
        </p:txBody>
      </p:sp>
      <p:sp>
        <p:nvSpPr>
          <p:cNvPr id="190" name="Linear Regression"/>
          <p:cNvSpPr txBox="1"/>
          <p:nvPr/>
        </p:nvSpPr>
        <p:spPr>
          <a:xfrm>
            <a:off x="6705009" y="8863131"/>
            <a:ext cx="361101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r>
              <a:t>Linear Regression</a:t>
            </a:r>
          </a:p>
        </p:txBody>
      </p:sp>
      <p:sp>
        <p:nvSpPr>
          <p:cNvPr id="191" name="Linear…"/>
          <p:cNvSpPr txBox="1"/>
          <p:nvPr/>
        </p:nvSpPr>
        <p:spPr>
          <a:xfrm>
            <a:off x="21040771" y="8889975"/>
            <a:ext cx="279351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Linear</a:t>
            </a:r>
          </a:p>
          <a:p>
            <a:r>
              <a:t>Regression</a:t>
            </a:r>
          </a:p>
        </p:txBody>
      </p:sp>
      <p:sp>
        <p:nvSpPr>
          <p:cNvPr id="192" name="Regularized…"/>
          <p:cNvSpPr txBox="1"/>
          <p:nvPr/>
        </p:nvSpPr>
        <p:spPr>
          <a:xfrm>
            <a:off x="20951784" y="7287110"/>
            <a:ext cx="297149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Regularized</a:t>
            </a:r>
          </a:p>
          <a:p>
            <a:r>
              <a:t>Regression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Power of Non linear models</a:t>
            </a:r>
          </a:p>
        </p:txBody>
      </p:sp>
      <p:sp>
        <p:nvSpPr>
          <p:cNvPr id="19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19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11" y="3126627"/>
            <a:ext cx="14190617" cy="10589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</a:t>
            </a:r>
            <a:br/>
            <a:r>
              <a:t>	MODEL SELECTION: How to CHOOSE MODEL ORDER</a:t>
            </a:r>
          </a:p>
        </p:txBody>
      </p:sp>
      <p:sp>
        <p:nvSpPr>
          <p:cNvPr id="199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pproach 1: Validation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Approach 1: Validation data </a:t>
            </a:r>
          </a:p>
        </p:txBody>
      </p:sp>
      <p:sp>
        <p:nvSpPr>
          <p:cNvPr id="203" name="The order of the polynomial is a hyper paramet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order of the polynomial is a hyper parameter</a:t>
            </a:r>
          </a:p>
          <a:p>
            <a:r>
              <a:t>One way to find it is to use validation data</a:t>
            </a:r>
          </a:p>
          <a:p>
            <a:r>
              <a:t>Plot loss w.r.t polynomial order</a:t>
            </a:r>
          </a:p>
          <a:p>
            <a:r>
              <a:t>Pick the order where there is a minima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</a:t>
            </a:r>
            <a:br/>
            <a:r>
              <a:t>	MODEL SELECTION: BIAS VARIANCE DILEMMA</a:t>
            </a:r>
          </a:p>
        </p:txBody>
      </p:sp>
      <p:sp>
        <p:nvSpPr>
          <p:cNvPr id="207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Power of Non linear models</a:t>
            </a:r>
          </a:p>
        </p:txBody>
      </p:sp>
      <p:sp>
        <p:nvSpPr>
          <p:cNvPr id="21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1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11" y="3126627"/>
            <a:ext cx="14190617" cy="10589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15" name="20220827_202527.jpg" descr="20220827_202527.jpg"/>
          <p:cNvPicPr>
            <a:picLocks noChangeAspect="1"/>
          </p:cNvPicPr>
          <p:nvPr/>
        </p:nvPicPr>
        <p:blipFill>
          <a:blip r:embed="rId2"/>
          <a:srcRect t="8977" r="6192" b="45286"/>
          <a:stretch>
            <a:fillRect/>
          </a:stretch>
        </p:blipFill>
        <p:spPr>
          <a:xfrm rot="16200000">
            <a:off x="708613" y="-248288"/>
            <a:ext cx="12943749" cy="13661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6" y="-128889"/>
            <a:ext cx="13661630" cy="10924187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Reading: B6 Section 4.7"/>
          <p:cNvSpPr txBox="1"/>
          <p:nvPr/>
        </p:nvSpPr>
        <p:spPr>
          <a:xfrm>
            <a:off x="16443503" y="280529"/>
            <a:ext cx="59046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Reading: B6 Section 4.7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20" name="20220827_202545.jpg" descr="20220827_202545.jpg"/>
          <p:cNvPicPr>
            <a:picLocks noChangeAspect="1"/>
          </p:cNvPicPr>
          <p:nvPr/>
        </p:nvPicPr>
        <p:blipFill>
          <a:blip r:embed="rId2"/>
          <a:srcRect t="36481" b="17324"/>
          <a:stretch>
            <a:fillRect/>
          </a:stretch>
        </p:blipFill>
        <p:spPr>
          <a:xfrm rot="16200000">
            <a:off x="636654" y="434965"/>
            <a:ext cx="13004267" cy="13004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4" y="475120"/>
            <a:ext cx="13022388" cy="10551473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Reading: B6 Section 4.7"/>
          <p:cNvSpPr txBox="1"/>
          <p:nvPr/>
        </p:nvSpPr>
        <p:spPr>
          <a:xfrm>
            <a:off x="16443503" y="280529"/>
            <a:ext cx="59046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Reading: B6 Section 4.7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Office PowerPoint</Application>
  <PresentationFormat>Custom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Gill Sans Light</vt:lpstr>
      <vt:lpstr>Helvetica Neue</vt:lpstr>
      <vt:lpstr>Tw Cen MT</vt:lpstr>
      <vt:lpstr>Showroom</vt:lpstr>
      <vt:lpstr>   NON-LINEAR MODELS AND REGULARIZATION</vt:lpstr>
      <vt:lpstr>Tasks</vt:lpstr>
      <vt:lpstr>Power of Non linear models</vt:lpstr>
      <vt:lpstr>   MODEL SELECTION: How to CHOOSE MODEL ORDER</vt:lpstr>
      <vt:lpstr>Approach 1: Validation data </vt:lpstr>
      <vt:lpstr>   MODEL SELECTION: BIAS VARIANCE DILEMMA</vt:lpstr>
      <vt:lpstr>Power of Non linear models</vt:lpstr>
      <vt:lpstr>PowerPoint Presentation</vt:lpstr>
      <vt:lpstr>PowerPoint Presentation</vt:lpstr>
      <vt:lpstr>PowerPoint Presentation</vt:lpstr>
      <vt:lpstr>   MODEL SELECTION: REGULARIZATION</vt:lpstr>
      <vt:lpstr>Approach 2: regularization</vt:lpstr>
      <vt:lpstr>Constrained VS unconstrained cost fn.</vt:lpstr>
      <vt:lpstr>Lagrangian - Regularised regression</vt:lpstr>
      <vt:lpstr>Regularized regression</vt:lpstr>
      <vt:lpstr>L1 regularisation</vt:lpstr>
      <vt:lpstr>Visualizing constraints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NON-LINEAR MODELS AND REGULARIZATION</dc:title>
  <cp:lastModifiedBy>IMT2020065 Shridhar Sharma</cp:lastModifiedBy>
  <cp:revision>1</cp:revision>
  <dcterms:modified xsi:type="dcterms:W3CDTF">2023-08-21T07:21:43Z</dcterms:modified>
</cp:coreProperties>
</file>